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335" r:id="rId4"/>
    <p:sldId id="277" r:id="rId5"/>
    <p:sldId id="365" r:id="rId6"/>
    <p:sldId id="366" r:id="rId7"/>
    <p:sldId id="367" r:id="rId8"/>
    <p:sldId id="368" r:id="rId9"/>
    <p:sldId id="266" r:id="rId10"/>
    <p:sldId id="346" r:id="rId11"/>
    <p:sldId id="268" r:id="rId12"/>
    <p:sldId id="36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67" d="100"/>
          <a:sy n="67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9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5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7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6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10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06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82316"/>
            <a:chOff x="0" y="0"/>
            <a:chExt cx="12204000" cy="98231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 flipH="1">
              <a:off x="1182393" y="397541"/>
              <a:ext cx="28436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30218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9348395" y="308332"/>
            <a:ext cx="284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732329"/>
            <a:chOff x="0" y="0"/>
            <a:chExt cx="12291086" cy="7323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21614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3926731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5973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rgbClr val="1F4E79"/>
              </a:solidFill>
            </a:endParaRPr>
          </a:p>
          <a:p>
            <a:pPr algn="ctr"/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31156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450858" y="5970888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Sijin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012" y="1882842"/>
            <a:ext cx="108564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ConsisRec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Enhancing GNN for Social Recommendation via Consistent Neighbor Aggregation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28874" y="526859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2021.5.11 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——SIGIR 2021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CACF2E1-D456-40BB-89CE-BF3B952703DC}"/>
              </a:ext>
            </a:extLst>
          </p:cNvPr>
          <p:cNvSpPr/>
          <p:nvPr/>
        </p:nvSpPr>
        <p:spPr>
          <a:xfrm>
            <a:off x="614395" y="3390777"/>
            <a:ext cx="45156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30000" dirty="0" err="1">
                <a:solidFill>
                  <a:srgbClr val="1F4E79"/>
                </a:solidFill>
              </a:rPr>
              <a:t>Liangwei</a:t>
            </a:r>
            <a:r>
              <a:rPr lang="en-US" altLang="zh-CN" sz="2400" b="1" baseline="30000" dirty="0">
                <a:solidFill>
                  <a:srgbClr val="1F4E79"/>
                </a:solidFill>
              </a:rPr>
              <a:t> Yang, </a:t>
            </a:r>
            <a:r>
              <a:rPr lang="en-US" altLang="zh-CN" sz="2400" b="1" baseline="30000" dirty="0" err="1">
                <a:solidFill>
                  <a:srgbClr val="1F4E79"/>
                </a:solidFill>
              </a:rPr>
              <a:t>Zhiwei</a:t>
            </a:r>
            <a:r>
              <a:rPr lang="en-US" altLang="zh-CN" sz="2400" b="1" baseline="30000" dirty="0">
                <a:solidFill>
                  <a:srgbClr val="1F4E79"/>
                </a:solidFill>
              </a:rPr>
              <a:t> Liu,</a:t>
            </a:r>
          </a:p>
          <a:p>
            <a:pPr algn="ctr"/>
            <a:r>
              <a:rPr lang="en-US" altLang="zh-CN" sz="2400" b="1" baseline="30000" dirty="0" err="1">
                <a:solidFill>
                  <a:srgbClr val="1F4E79"/>
                </a:solidFill>
              </a:rPr>
              <a:t>Yingtong</a:t>
            </a:r>
            <a:r>
              <a:rPr lang="en-US" altLang="zh-CN" sz="2400" b="1" baseline="30000" dirty="0">
                <a:solidFill>
                  <a:srgbClr val="1F4E79"/>
                </a:solidFill>
              </a:rPr>
              <a:t> Dou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Department of Computer Science,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University of Illinois at Chicago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{lyang84,zliu213,ydou5}@uic.edu</a:t>
            </a:r>
            <a:endParaRPr lang="zh-CN" altLang="en-US" sz="2400" dirty="0">
              <a:solidFill>
                <a:srgbClr val="1F4E79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33F8AF7-E652-47E8-A3D4-550859F7F444}"/>
              </a:ext>
            </a:extLst>
          </p:cNvPr>
          <p:cNvSpPr txBox="1"/>
          <p:nvPr/>
        </p:nvSpPr>
        <p:spPr>
          <a:xfrm>
            <a:off x="4197754" y="3429000"/>
            <a:ext cx="3294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30000" dirty="0">
                <a:solidFill>
                  <a:srgbClr val="1F4E79"/>
                </a:solidFill>
              </a:rPr>
              <a:t>Jing Ma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Business School,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Sichuan University</a:t>
            </a:r>
          </a:p>
          <a:p>
            <a:pPr algn="ctr"/>
            <a:r>
              <a:rPr lang="en-US" altLang="zh-CN" sz="2400" baseline="30000" dirty="0">
                <a:solidFill>
                  <a:srgbClr val="1F4E79"/>
                </a:solidFill>
              </a:rPr>
              <a:t>jingma@stu.scu.edu.cn</a:t>
            </a:r>
            <a:endParaRPr lang="zh-CN" altLang="en-US" sz="2400" baseline="30000" dirty="0">
              <a:solidFill>
                <a:srgbClr val="1F4E79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4ECF67A-70A9-4CD3-AD5E-E937F5BC3D88}"/>
              </a:ext>
            </a:extLst>
          </p:cNvPr>
          <p:cNvSpPr txBox="1"/>
          <p:nvPr/>
        </p:nvSpPr>
        <p:spPr>
          <a:xfrm>
            <a:off x="5975183" y="3429000"/>
            <a:ext cx="52708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baseline="30000" dirty="0">
                <a:solidFill>
                  <a:srgbClr val="1F4E79"/>
                </a:solidFill>
              </a:rPr>
              <a:t>Philip S. Yu</a:t>
            </a:r>
          </a:p>
          <a:p>
            <a:pPr algn="ctr"/>
            <a:r>
              <a:rPr lang="zh-CN" altLang="en-US" sz="2400" baseline="30000" dirty="0">
                <a:solidFill>
                  <a:srgbClr val="1F4E79"/>
                </a:solidFill>
              </a:rPr>
              <a:t>Department of Computer Science,</a:t>
            </a:r>
          </a:p>
          <a:p>
            <a:pPr algn="ctr"/>
            <a:r>
              <a:rPr lang="zh-CN" altLang="en-US" sz="2400" baseline="30000" dirty="0">
                <a:solidFill>
                  <a:srgbClr val="1F4E79"/>
                </a:solidFill>
              </a:rPr>
              <a:t>University of Illinois at Chicago</a:t>
            </a:r>
          </a:p>
          <a:p>
            <a:pPr algn="ctr"/>
            <a:r>
              <a:rPr lang="zh-CN" altLang="en-US" sz="2400" baseline="30000" dirty="0">
                <a:solidFill>
                  <a:srgbClr val="1F4E79"/>
                </a:solidFill>
              </a:rPr>
              <a:t>psyu@uic.edu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9D86F0-ECCE-4E8A-817E-1DC517CB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066389"/>
            <a:ext cx="7277646" cy="40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5"/>
            <a:ext cx="10515600" cy="482947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1443" y="2485575"/>
            <a:ext cx="10798206" cy="281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5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identify the social inconsistency problem related to social recommendation. The proposed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ConsisRec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contains three modifications on GNN to tackle the social inconsistency problem. Experiment results on two real-world datasets show the effectiveness of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ConsisRec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Future work includes better ways to filter informative neighbors and identify the inconsistency problems inherited in other graph related research directions.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76737" y="101916"/>
              <a:ext cx="3310304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81244" y="39420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6481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3" y="4496245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B0B33D-8492-4E54-838D-276E3789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01" y="2312324"/>
            <a:ext cx="3505558" cy="32670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E015DA-3CAA-46FA-AFE3-2C4A77B6CC00}"/>
              </a:ext>
            </a:extLst>
          </p:cNvPr>
          <p:cNvSpPr txBox="1"/>
          <p:nvPr/>
        </p:nvSpPr>
        <p:spPr>
          <a:xfrm>
            <a:off x="4751799" y="4037819"/>
            <a:ext cx="8834437" cy="2173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The social inconsistency can be categorized into two levels: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• Context-level: It indicates that users connected in a social graph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may have discrepant item contexts.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• Relation-level: There are multiple relations when simultaneously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modeling social graph and user-item graph.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1DB688-CF29-4F52-88A9-836A5DEAD10C}"/>
              </a:ext>
            </a:extLst>
          </p:cNvPr>
          <p:cNvSpPr txBox="1"/>
          <p:nvPr/>
        </p:nvSpPr>
        <p:spPr>
          <a:xfrm>
            <a:off x="4698009" y="1629984"/>
            <a:ext cx="71461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D</a:t>
            </a:r>
            <a:r>
              <a:rPr lang="zh-CN" altLang="en-US" dirty="0"/>
              <a:t>ue to the high cost of data </a:t>
            </a:r>
            <a:r>
              <a:rPr lang="en-US" altLang="zh-CN" dirty="0"/>
              <a:t>collection, most existing recommender systems suffer from the </a:t>
            </a:r>
            <a:r>
              <a:rPr lang="en-US" altLang="zh-CN" dirty="0">
                <a:solidFill>
                  <a:srgbClr val="FF0000"/>
                </a:solidFill>
              </a:rPr>
              <a:t>cold-start problem</a:t>
            </a:r>
            <a:r>
              <a:rPr lang="en-US" altLang="zh-CN" dirty="0"/>
              <a:t>. To alleviate it, we can incorporate the </a:t>
            </a:r>
            <a:r>
              <a:rPr lang="en-US" altLang="zh-CN" dirty="0">
                <a:solidFill>
                  <a:srgbClr val="FF0000"/>
                </a:solidFill>
              </a:rPr>
              <a:t>social information among users</a:t>
            </a:r>
            <a:r>
              <a:rPr lang="en-US" altLang="zh-CN" dirty="0"/>
              <a:t>, which functions as a side information of the user-item interaction. Therefore, fusing the social links with user-item interactions is advantageous to improve the recommendation performance, which is defined as the </a:t>
            </a:r>
            <a:r>
              <a:rPr lang="en-US" altLang="zh-CN" dirty="0">
                <a:solidFill>
                  <a:srgbClr val="FF0000"/>
                </a:solidFill>
              </a:rPr>
              <a:t>social recommendation problem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753734"/>
            <a:ext cx="10515600" cy="482946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AB6BB-98BB-47FB-A1F7-80A7C5871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/>
          <a:stretch/>
        </p:blipFill>
        <p:spPr>
          <a:xfrm>
            <a:off x="0" y="2247778"/>
            <a:ext cx="3313356" cy="3314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560DA09-DF07-48F6-B286-131CACF30855}"/>
                  </a:ext>
                </a:extLst>
              </p:cNvPr>
              <p:cNvSpPr txBox="1"/>
              <p:nvPr/>
            </p:nvSpPr>
            <p:spPr>
              <a:xfrm>
                <a:off x="3383280" y="2371520"/>
                <a:ext cx="8738796" cy="2972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dirty="0"/>
                  <a:t>Social recommendation problem consists of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two set of entities</a:t>
                </a:r>
                <a:r>
                  <a:rPr lang="zh-CN" altLang="en-US" dirty="0"/>
                  <a:t>, a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user set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={ 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and an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item set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={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.</a:t>
                </a:r>
              </a:p>
              <a:p>
                <a:pPr algn="just"/>
                <a:r>
                  <a:rPr lang="zh-CN" altLang="en-US" dirty="0"/>
                  <a:t>It includes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two types of information</a:t>
                </a:r>
                <a:r>
                  <a:rPr lang="zh-CN" altLang="en-US" dirty="0"/>
                  <a:t>, an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incomplete rating matrix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and the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user-user social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. The 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denotes user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’s preference to item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. An social edge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 indicates that user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has an social connection with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algn="just"/>
                <a:endParaRPr lang="zh-CN" altLang="en-US" dirty="0"/>
              </a:p>
              <a:p>
                <a:pPr algn="just"/>
                <a:r>
                  <a:rPr lang="zh-CN" altLang="en-US" dirty="0"/>
                  <a:t>we solve social recommendation problem by constructing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a heterogeneous graph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type m:val="noBar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},</m:t>
                    </m:r>
                  </m:oMath>
                </a14:m>
                <a:r>
                  <a:rPr lang="zh-CN" altLang="en-US" dirty="0"/>
                  <a:t> where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denotes both user and item nodes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denotes edges upon relation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dirty="0"/>
                  <a:t>. Besides user-user and item-item links, we also distinguish the user-item links by their rating scores. 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560DA09-DF07-48F6-B286-131CACF30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2371520"/>
                <a:ext cx="8738796" cy="2972801"/>
              </a:xfrm>
              <a:prstGeom prst="rect">
                <a:avLst/>
              </a:prstGeom>
              <a:blipFill>
                <a:blip r:embed="rId4"/>
                <a:stretch>
                  <a:fillRect l="-558" t="-1025" r="-488" b="-2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8BB98-0BBA-4487-A5C0-AF294C9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" y="2256422"/>
            <a:ext cx="6852912" cy="3364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EEF1-82EB-4F99-93A4-4B9E89B5C6E0}"/>
                  </a:ext>
                </a:extLst>
              </p:cNvPr>
              <p:cNvSpPr txBox="1"/>
              <p:nvPr/>
            </p:nvSpPr>
            <p:spPr>
              <a:xfrm>
                <a:off x="7040879" y="2637216"/>
                <a:ext cx="4867835" cy="260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dirty="0"/>
                  <a:t>Following existing works 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we maintain an embedding layer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zh-CN" altLang="en-US" dirty="0"/>
                  <a:t>each column of which represents the trainable embedding for each node. We can index it to retrieve the embedding of a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∪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i="0" dirty="0">
                    <a:latin typeface="+mj-lt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dirty="0"/>
                  <a:t>. Apart from node embeddings, we also train a relation embedding vector for each relation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dirty="0"/>
                  <a:t> to characterize relation-level social inconsistency,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EEF1-82EB-4F99-93A4-4B9E89B5C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79" y="2637216"/>
                <a:ext cx="4867835" cy="2601738"/>
              </a:xfrm>
              <a:prstGeom prst="rect">
                <a:avLst/>
              </a:prstGeom>
              <a:blipFill>
                <a:blip r:embed="rId4"/>
                <a:stretch>
                  <a:fillRect l="-1001" t="-1408" r="-876" b="-3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1AB6D4F-CF10-45D4-802D-5B4698F39077}"/>
              </a:ext>
            </a:extLst>
          </p:cNvPr>
          <p:cNvSpPr txBox="1"/>
          <p:nvPr/>
        </p:nvSpPr>
        <p:spPr>
          <a:xfrm>
            <a:off x="8196206" y="1772518"/>
            <a:ext cx="205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Embedding Layer</a:t>
            </a:r>
          </a:p>
        </p:txBody>
      </p:sp>
    </p:spTree>
    <p:extLst>
      <p:ext uri="{BB962C8B-B14F-4D97-AF65-F5344CB8AC3E}">
        <p14:creationId xmlns:p14="http://schemas.microsoft.com/office/powerpoint/2010/main" val="251827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8BB98-0BBA-4487-A5C0-AF294C9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" y="2256422"/>
            <a:ext cx="6852912" cy="3364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EEF1-82EB-4F99-93A4-4B9E89B5C6E0}"/>
                  </a:ext>
                </a:extLst>
              </p:cNvPr>
              <p:cNvSpPr txBox="1"/>
              <p:nvPr/>
            </p:nvSpPr>
            <p:spPr>
              <a:xfrm>
                <a:off x="7169973" y="2637216"/>
                <a:ext cx="473874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err="1"/>
                  <a:t>ConsisRec</a:t>
                </a:r>
                <a:r>
                  <a:rPr lang="en-US" altLang="zh-CN" dirty="0"/>
                  <a:t> employs a query layer to exclusively select consistent neighbors for the query pair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. </a:t>
                </a:r>
                <a:r>
                  <a:rPr lang="en-US" altLang="zh-CN" dirty="0"/>
                  <a:t>It generates a query embedding by mapping the concatenation of user and item embeddings: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EEF1-82EB-4F99-93A4-4B9E89B5C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973" y="2637216"/>
                <a:ext cx="4738742" cy="1477328"/>
              </a:xfrm>
              <a:prstGeom prst="rect">
                <a:avLst/>
              </a:prstGeom>
              <a:blipFill>
                <a:blip r:embed="rId4"/>
                <a:stretch>
                  <a:fillRect l="-1028" t="-2479" r="-1028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1AB6D4F-CF10-45D4-802D-5B4698F39077}"/>
              </a:ext>
            </a:extLst>
          </p:cNvPr>
          <p:cNvSpPr txBox="1"/>
          <p:nvPr/>
        </p:nvSpPr>
        <p:spPr>
          <a:xfrm>
            <a:off x="8196206" y="1772518"/>
            <a:ext cx="205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Query Layer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75C4E4-DA05-4FE6-8B59-3262BAE9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296" y="4457133"/>
            <a:ext cx="3860202" cy="5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8BB98-0BBA-4487-A5C0-AF294C9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" y="2256422"/>
            <a:ext cx="6852912" cy="33648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AB6D4F-CF10-45D4-802D-5B4698F39077}"/>
              </a:ext>
            </a:extLst>
          </p:cNvPr>
          <p:cNvSpPr txBox="1"/>
          <p:nvPr/>
        </p:nvSpPr>
        <p:spPr>
          <a:xfrm>
            <a:off x="7578762" y="1633825"/>
            <a:ext cx="2676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Neighbor Sampling</a:t>
            </a:r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C98947-1FC5-4C9A-9D9D-7E2D29265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79" y="3646777"/>
            <a:ext cx="4382189" cy="710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CC9B18-FD6A-4ACC-BB19-3EFA32629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956" y="4980023"/>
            <a:ext cx="4237412" cy="5497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E75F18-D8A4-43FE-9569-D3F9055E7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37" y="4439751"/>
            <a:ext cx="4812254" cy="458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A2C5A0E-C994-4E72-9A7A-9A1675AB22D5}"/>
                  </a:ext>
                </a:extLst>
              </p:cNvPr>
              <p:cNvSpPr txBox="1"/>
              <p:nvPr/>
            </p:nvSpPr>
            <p:spPr>
              <a:xfrm>
                <a:off x="6807798" y="2662535"/>
                <a:ext cx="53196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The sampling probability for neighbor node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-th layer is defined by the consistency score between query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 and all the neighbors as: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A2C5A0E-C994-4E72-9A7A-9A1675AB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98" y="2662535"/>
                <a:ext cx="5319656" cy="923330"/>
              </a:xfrm>
              <a:prstGeom prst="rect">
                <a:avLst/>
              </a:prstGeom>
              <a:blipFill>
                <a:blip r:embed="rId7"/>
                <a:stretch>
                  <a:fillRect l="-1032" t="-3974" r="-195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5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8BB98-0BBA-4487-A5C0-AF294C9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" y="2256422"/>
            <a:ext cx="6852912" cy="33648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AB6D4F-CF10-45D4-802D-5B4698F39077}"/>
              </a:ext>
            </a:extLst>
          </p:cNvPr>
          <p:cNvSpPr txBox="1"/>
          <p:nvPr/>
        </p:nvSpPr>
        <p:spPr>
          <a:xfrm>
            <a:off x="8043806" y="1460733"/>
            <a:ext cx="278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Relation Attention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CB91AF-ADD6-4C4D-AFC3-58BB5F5C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07" y="3321588"/>
            <a:ext cx="3975115" cy="8224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E2D045-11A8-43FA-B5A4-3F339C806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931" y="4209964"/>
            <a:ext cx="4151060" cy="7110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1EC9E7C-7836-4DB1-AE43-9FAF0EF37B59}"/>
              </a:ext>
            </a:extLst>
          </p:cNvPr>
          <p:cNvSpPr txBox="1"/>
          <p:nvPr/>
        </p:nvSpPr>
        <p:spPr>
          <a:xfrm>
            <a:off x="7463142" y="4975336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Rating Prediction and Optimization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CCDE6C0-210F-46A7-917B-D545CD770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501" y="5435967"/>
            <a:ext cx="3528317" cy="5284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81752E-50B1-452A-A3B6-836031402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278" y="6055688"/>
            <a:ext cx="4243676" cy="7110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70D12AC-2B94-4986-A41D-90C1E98C757C}"/>
              </a:ext>
            </a:extLst>
          </p:cNvPr>
          <p:cNvSpPr txBox="1"/>
          <p:nvPr/>
        </p:nvSpPr>
        <p:spPr>
          <a:xfrm>
            <a:off x="6616771" y="2123127"/>
            <a:ext cx="4916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The framework of </a:t>
            </a:r>
            <a:r>
              <a:rPr lang="en-US" altLang="zh-CN" dirty="0" err="1"/>
              <a:t>ConsisRec</a:t>
            </a:r>
            <a:r>
              <a:rPr lang="en-US" altLang="zh-CN" dirty="0"/>
              <a:t> to aggregate node embeddings can be formalized as: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68D6121-975D-43F7-BE03-07DDAEC23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458" y="2857730"/>
            <a:ext cx="4789360" cy="4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FCE5D0-9A83-415A-8505-39763E52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2369979"/>
            <a:ext cx="5552697" cy="36461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CE4F1C-F52F-44C2-B0E5-E39B20D84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81" y="1925618"/>
            <a:ext cx="5033998" cy="434608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9980</TotalTime>
  <Words>641</Words>
  <Application>Microsoft Office PowerPoint</Application>
  <PresentationFormat>宽屏</PresentationFormat>
  <Paragraphs>70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刘 思进</cp:lastModifiedBy>
  <cp:revision>1503</cp:revision>
  <dcterms:created xsi:type="dcterms:W3CDTF">2017-04-22T07:59:00Z</dcterms:created>
  <dcterms:modified xsi:type="dcterms:W3CDTF">2021-05-11T14:08:46Z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